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60" y="-96"/>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9" name="Shape 9"/>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12" name="Shape 12"/>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660400" y="3759200"/>
            <a:ext cx="11684000" cy="2222500"/>
          </a:xfrm>
          <a:prstGeom prst="rect">
            <a:avLst/>
          </a:prstGeom>
        </p:spPr>
        <p:txBody>
          <a:bodyPr anchor="ctr"/>
          <a:lstStyle>
            <a:lvl1pPr>
              <a:defRPr sz="6200" spc="992"/>
            </a:lvl1pPr>
          </a:lstStyle>
          <a:p>
            <a:pPr lvl="0">
              <a:defRPr sz="1800" cap="none" spc="0">
                <a:solidFill>
                  <a:srgbClr val="000000"/>
                </a:solidFill>
              </a:defRPr>
            </a:pPr>
            <a:r>
              <a:rPr sz="6200" cap="all" spc="992">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546100" y="4305300"/>
            <a:ext cx="5410200" cy="29845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17" name="Shape 17"/>
          <p:cNvSpPr>
            <a:spLocks noGrp="1"/>
          </p:cNvSpPr>
          <p:nvPr>
            <p:ph type="body"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660400" y="609600"/>
            <a:ext cx="5080000" cy="18542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5" name="Shape 25"/>
          <p:cNvSpPr>
            <a:spLocks noGrp="1"/>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cap="none" spc="0">
                <a:solidFill>
                  <a:srgbClr val="000000"/>
                </a:solidFill>
              </a:defRPr>
            </a:pPr>
            <a:r>
              <a:rPr sz="4500" cap="all" spc="720">
                <a:solidFill>
                  <a:srgbClr val="FFFFFF"/>
                </a:solidFill>
              </a:rP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200">
        <a:defRPr sz="4500" cap="all" spc="720">
          <a:solidFill>
            <a:srgbClr val="FFFFFF"/>
          </a:solidFill>
          <a:latin typeface="+mn-lt"/>
          <a:ea typeface="+mn-ea"/>
          <a:cs typeface="+mn-cs"/>
          <a:sym typeface="Avenir Light"/>
        </a:defRPr>
      </a:lvl1pPr>
      <a:lvl2pPr indent="228600" defTabSz="584200">
        <a:defRPr sz="4500" cap="all" spc="720">
          <a:solidFill>
            <a:srgbClr val="FFFFFF"/>
          </a:solidFill>
          <a:latin typeface="+mn-lt"/>
          <a:ea typeface="+mn-ea"/>
          <a:cs typeface="+mn-cs"/>
          <a:sym typeface="Avenir Light"/>
        </a:defRPr>
      </a:lvl2pPr>
      <a:lvl3pPr indent="457200" defTabSz="584200">
        <a:defRPr sz="4500" cap="all" spc="720">
          <a:solidFill>
            <a:srgbClr val="FFFFFF"/>
          </a:solidFill>
          <a:latin typeface="+mn-lt"/>
          <a:ea typeface="+mn-ea"/>
          <a:cs typeface="+mn-cs"/>
          <a:sym typeface="Avenir Light"/>
        </a:defRPr>
      </a:lvl3pPr>
      <a:lvl4pPr indent="685800" defTabSz="584200">
        <a:defRPr sz="4500" cap="all" spc="720">
          <a:solidFill>
            <a:srgbClr val="FFFFFF"/>
          </a:solidFill>
          <a:latin typeface="+mn-lt"/>
          <a:ea typeface="+mn-ea"/>
          <a:cs typeface="+mn-cs"/>
          <a:sym typeface="Avenir Light"/>
        </a:defRPr>
      </a:lvl4pPr>
      <a:lvl5pPr indent="914400" defTabSz="584200">
        <a:defRPr sz="4500" cap="all" spc="720">
          <a:solidFill>
            <a:srgbClr val="FFFFFF"/>
          </a:solidFill>
          <a:latin typeface="+mn-lt"/>
          <a:ea typeface="+mn-ea"/>
          <a:cs typeface="+mn-cs"/>
          <a:sym typeface="Avenir Light"/>
        </a:defRPr>
      </a:lvl5pPr>
      <a:lvl6pPr indent="1143000" defTabSz="584200">
        <a:defRPr sz="4500" cap="all" spc="720">
          <a:solidFill>
            <a:srgbClr val="FFFFFF"/>
          </a:solidFill>
          <a:latin typeface="+mn-lt"/>
          <a:ea typeface="+mn-ea"/>
          <a:cs typeface="+mn-cs"/>
          <a:sym typeface="Avenir Light"/>
        </a:defRPr>
      </a:lvl6pPr>
      <a:lvl7pPr indent="1371600" defTabSz="584200">
        <a:defRPr sz="4500" cap="all" spc="720">
          <a:solidFill>
            <a:srgbClr val="FFFFFF"/>
          </a:solidFill>
          <a:latin typeface="+mn-lt"/>
          <a:ea typeface="+mn-ea"/>
          <a:cs typeface="+mn-cs"/>
          <a:sym typeface="Avenir Light"/>
        </a:defRPr>
      </a:lvl7pPr>
      <a:lvl8pPr indent="1600200" defTabSz="584200">
        <a:defRPr sz="4500" cap="all" spc="720">
          <a:solidFill>
            <a:srgbClr val="FFFFFF"/>
          </a:solidFill>
          <a:latin typeface="+mn-lt"/>
          <a:ea typeface="+mn-ea"/>
          <a:cs typeface="+mn-cs"/>
          <a:sym typeface="Avenir Light"/>
        </a:defRPr>
      </a:lvl8pPr>
      <a:lvl9pPr indent="1828800" defTabSz="584200">
        <a:defRPr sz="4500" cap="all" spc="72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ebsitemagazine.com/content/blogs/posts/archive/2014/02/06/3-tips-to-make-your-website-more-user-friendly.aspx"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ru4children.org/"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crossroadsalliance.org/"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ordfoundation.org/"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one.org/us/"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civicactions.com/"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pixellar.com/3136/20-best-designed-ngo-websites-sep-2012/" TargetMode="External"/><Relationship Id="rId2" Type="http://schemas.openxmlformats.org/officeDocument/2006/relationships/hyperlink" Target="http://www.vandelaydesign.com/best-non-profit-website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lIns="88900" tIns="88900" rIns="88900" bIns="88900"/>
          <a:lstStyle>
            <a:lvl1pPr defTabSz="549148">
              <a:defRPr sz="5828" spc="932"/>
            </a:lvl1pPr>
          </a:lstStyle>
          <a:p>
            <a:pPr lvl="0">
              <a:defRPr sz="1800" cap="none" spc="0">
                <a:solidFill>
                  <a:srgbClr val="000000"/>
                </a:solidFill>
              </a:defRPr>
            </a:pPr>
            <a:r>
              <a:rPr sz="5828" cap="all" spc="932">
                <a:solidFill>
                  <a:srgbClr val="FFFFFF"/>
                </a:solidFill>
              </a:rPr>
              <a:t>Effective NGO website</a:t>
            </a:r>
          </a:p>
        </p:txBody>
      </p:sp>
      <p:sp>
        <p:nvSpPr>
          <p:cNvPr id="37" name="Shape 37"/>
          <p:cNvSpPr>
            <a:spLocks noGrp="1"/>
          </p:cNvSpPr>
          <p:nvPr>
            <p:ph type="body" idx="1"/>
          </p:nvPr>
        </p:nvSpPr>
        <p:spPr>
          <a:prstGeom prst="rect">
            <a:avLst/>
          </a:prstGeom>
        </p:spPr>
        <p:txBody>
          <a:bodyPr/>
          <a:lstStyle/>
          <a:p>
            <a:pPr lvl="0">
              <a:defRPr sz="1800" cap="none" spc="0">
                <a:solidFill>
                  <a:srgbClr val="000000"/>
                </a:solidFill>
              </a:defRPr>
            </a:pPr>
            <a:r>
              <a:rPr sz="2400" cap="all" spc="384">
                <a:solidFill>
                  <a:srgbClr val="55D7FF"/>
                </a:solidFill>
              </a:rPr>
              <a:t>Guide to: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143917994_2881x1992.jpeg"/>
          <p:cNvPicPr/>
          <p:nvPr/>
        </p:nvPicPr>
        <p:blipFill>
          <a:blip r:embed="rId2" cstate="print">
            <a:extLst/>
          </a:blip>
          <a:srcRect l="4190" t="258" r="4105" b="269"/>
          <a:stretch>
            <a:fillRect/>
          </a:stretch>
        </p:blipFill>
        <p:spPr>
          <a:xfrm>
            <a:off x="0" y="0"/>
            <a:ext cx="13004800" cy="9753600"/>
          </a:xfrm>
          <a:prstGeom prst="rect">
            <a:avLst/>
          </a:prstGeom>
          <a:ln w="12700">
            <a:miter lim="400000"/>
          </a:ln>
        </p:spPr>
      </p:pic>
      <p:sp>
        <p:nvSpPr>
          <p:cNvPr id="65" name="Shape 65"/>
          <p:cNvSpPr>
            <a:spLocks noGrp="1"/>
          </p:cNvSpPr>
          <p:nvPr>
            <p:ph type="title"/>
          </p:nvPr>
        </p:nvSpPr>
        <p:spPr>
          <a:xfrm>
            <a:off x="660400" y="1009650"/>
            <a:ext cx="11684000" cy="1460500"/>
          </a:xfrm>
          <a:prstGeom prst="rect">
            <a:avLst/>
          </a:prstGeom>
        </p:spPr>
        <p:txBody>
          <a:bodyPr/>
          <a:lstStyle>
            <a:lvl1pPr defTabSz="578358">
              <a:defRPr sz="6138" spc="982"/>
            </a:lvl1pPr>
          </a:lstStyle>
          <a:p>
            <a:pPr lvl="0">
              <a:defRPr sz="1800" cap="none" spc="0">
                <a:solidFill>
                  <a:srgbClr val="000000"/>
                </a:solidFill>
              </a:defRPr>
            </a:pPr>
            <a:r>
              <a:rPr sz="6138" cap="all" spc="982">
                <a:solidFill>
                  <a:srgbClr val="FFFFFF"/>
                </a:solidFill>
              </a:rPr>
              <a:t>ANALYsE key elements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508000" y="3915816"/>
            <a:ext cx="11684000" cy="4732884"/>
          </a:xfrm>
          <a:prstGeom prst="rect">
            <a:avLst/>
          </a:prstGeom>
        </p:spPr>
        <p:txBody>
          <a:bodyPr/>
          <a:lstStyle/>
          <a:p>
            <a:pPr marL="328929" lvl="0" indent="-328929" defTabSz="408940">
              <a:spcBef>
                <a:spcPts val="2900"/>
              </a:spcBef>
              <a:defRPr sz="1800">
                <a:solidFill>
                  <a:srgbClr val="000000"/>
                </a:solidFill>
              </a:defRPr>
            </a:pPr>
            <a:endParaRPr sz="2520">
              <a:solidFill>
                <a:srgbClr val="FFFFFF"/>
              </a:solidFill>
            </a:endParaRPr>
          </a:p>
          <a:p>
            <a:pPr marL="240680" lvl="0" indent="-240680" defTabSz="408940">
              <a:spcBef>
                <a:spcPts val="2200"/>
              </a:spcBef>
              <a:defRPr sz="1800">
                <a:solidFill>
                  <a:srgbClr val="000000"/>
                </a:solidFill>
              </a:defRPr>
            </a:pPr>
            <a:r>
              <a:rPr sz="2240">
                <a:solidFill>
                  <a:srgbClr val="FFFFFF"/>
                </a:solidFill>
              </a:rPr>
              <a:t>Comments section (do we want the visitors to leave comments? What type of tool we want to use?)</a:t>
            </a:r>
          </a:p>
          <a:p>
            <a:pPr marL="240680" lvl="0" indent="-240680" defTabSz="408940">
              <a:spcBef>
                <a:spcPts val="2200"/>
              </a:spcBef>
              <a:defRPr sz="1800">
                <a:solidFill>
                  <a:srgbClr val="000000"/>
                </a:solidFill>
              </a:defRPr>
            </a:pPr>
            <a:r>
              <a:rPr sz="2240">
                <a:solidFill>
                  <a:srgbClr val="FFFFFF"/>
                </a:solidFill>
              </a:rPr>
              <a:t>Social Media integration (do we need your visitors to “like” and share your content? Will we integrate a share button?)</a:t>
            </a:r>
          </a:p>
          <a:p>
            <a:pPr marL="240680" lvl="0" indent="-240680" defTabSz="408940">
              <a:spcBef>
                <a:spcPts val="2200"/>
              </a:spcBef>
              <a:defRPr sz="1800">
                <a:solidFill>
                  <a:srgbClr val="000000"/>
                </a:solidFill>
              </a:defRPr>
            </a:pPr>
            <a:r>
              <a:rPr sz="2240">
                <a:solidFill>
                  <a:srgbClr val="FFFFFF"/>
                </a:solidFill>
              </a:rPr>
              <a:t>Partners and link-building (should we plan a partners page?)</a:t>
            </a:r>
          </a:p>
          <a:p>
            <a:pPr marL="240680" lvl="0" indent="-240680" defTabSz="408940">
              <a:spcBef>
                <a:spcPts val="2200"/>
              </a:spcBef>
              <a:defRPr sz="1800">
                <a:solidFill>
                  <a:srgbClr val="000000"/>
                </a:solidFill>
              </a:defRPr>
            </a:pPr>
            <a:r>
              <a:rPr sz="2240">
                <a:solidFill>
                  <a:srgbClr val="FFFFFF"/>
                </a:solidFill>
              </a:rPr>
              <a:t>Try and list all those elements to have a clear overview of what will need to be considered when building the site: that’s always easier to plan ahead than to find out in last minute that you really need to integrate a Twitter feed or share content on Social Media</a:t>
            </a:r>
          </a:p>
        </p:txBody>
      </p:sp>
      <p:sp>
        <p:nvSpPr>
          <p:cNvPr id="68" name="Shape 68"/>
          <p:cNvSpPr>
            <a:spLocks noGrp="1"/>
          </p:cNvSpPr>
          <p:nvPr>
            <p:ph type="title"/>
          </p:nvPr>
        </p:nvSpPr>
        <p:spPr>
          <a:xfrm>
            <a:off x="660400" y="609600"/>
            <a:ext cx="11684000" cy="2932262"/>
          </a:xfrm>
          <a:prstGeom prst="rect">
            <a:avLst/>
          </a:prstGeom>
        </p:spPr>
        <p:txBody>
          <a:bodyPr/>
          <a:lstStyle>
            <a:lvl1pPr defTabSz="461518">
              <a:defRPr sz="4898" spc="783"/>
            </a:lvl1pPr>
          </a:lstStyle>
          <a:p>
            <a:pPr lvl="0">
              <a:defRPr sz="1800" cap="none" spc="0">
                <a:solidFill>
                  <a:srgbClr val="000000"/>
                </a:solidFill>
              </a:defRPr>
            </a:pPr>
            <a:r>
              <a:rPr sz="4898" cap="all" spc="783">
                <a:solidFill>
                  <a:srgbClr val="FFFFFF"/>
                </a:solidFill>
              </a:rPr>
              <a:t>tools and strategies to be used in the near future for website promotion</a:t>
            </a:r>
          </a:p>
        </p:txBody>
      </p:sp>
      <p:sp>
        <p:nvSpPr>
          <p:cNvPr id="69" name="Shape 69"/>
          <p:cNvSpPr/>
          <p:nvPr/>
        </p:nvSpPr>
        <p:spPr>
          <a:xfrm>
            <a:off x="508000" y="3848100"/>
            <a:ext cx="116840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566674">
              <a:defRPr sz="2328" cap="all" spc="372">
                <a:latin typeface="Avenir Book"/>
                <a:ea typeface="Avenir Book"/>
                <a:cs typeface="Avenir Book"/>
                <a:sym typeface="Avenir Book"/>
              </a:defRPr>
            </a:lvl1pPr>
          </a:lstStyle>
          <a:p>
            <a:pPr lvl="0">
              <a:defRPr sz="1800" cap="none" spc="0">
                <a:solidFill>
                  <a:srgbClr val="000000"/>
                </a:solidFill>
              </a:defRPr>
            </a:pPr>
            <a:r>
              <a:rPr sz="2328" cap="all" spc="372">
                <a:solidFill>
                  <a:srgbClr val="FFFFFF"/>
                </a:solidFill>
              </a:rPr>
              <a:t>list of elements to be included for more efficiency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body" idx="1"/>
          </p:nvPr>
        </p:nvSpPr>
        <p:spPr>
          <a:xfrm>
            <a:off x="482600" y="2625129"/>
            <a:ext cx="10122347" cy="4359871"/>
          </a:xfrm>
          <a:prstGeom prst="rect">
            <a:avLst/>
          </a:prstGeom>
        </p:spPr>
        <p:txBody>
          <a:bodyPr/>
          <a:lstStyle/>
          <a:p>
            <a:pPr lvl="0">
              <a:defRPr sz="1800">
                <a:solidFill>
                  <a:srgbClr val="000000"/>
                </a:solidFill>
              </a:defRPr>
            </a:pPr>
            <a:r>
              <a:rPr sz="3200">
                <a:solidFill>
                  <a:srgbClr val="FFFFFF"/>
                </a:solidFill>
              </a:rPr>
              <a:t>Google analytics</a:t>
            </a:r>
          </a:p>
          <a:p>
            <a:pPr lvl="0">
              <a:defRPr sz="1800">
                <a:solidFill>
                  <a:srgbClr val="000000"/>
                </a:solidFill>
              </a:defRPr>
            </a:pPr>
            <a:r>
              <a:rPr sz="3200">
                <a:solidFill>
                  <a:srgbClr val="FFFFFF"/>
                </a:solidFill>
              </a:rPr>
              <a:t>SEO strategy - is it reflected through good website content?</a:t>
            </a:r>
          </a:p>
          <a:p>
            <a:pPr lvl="0">
              <a:defRPr sz="1800">
                <a:solidFill>
                  <a:srgbClr val="000000"/>
                </a:solidFill>
              </a:defRPr>
            </a:pPr>
            <a:r>
              <a:rPr sz="3200">
                <a:solidFill>
                  <a:srgbClr val="FFFFFF"/>
                </a:solidFill>
              </a:rPr>
              <a:t>Is the website designed to support easy reading and skimming of contents? Is it User Friendly?</a:t>
            </a:r>
          </a:p>
        </p:txBody>
      </p:sp>
      <p:sp>
        <p:nvSpPr>
          <p:cNvPr id="72" name="Shape 72"/>
          <p:cNvSpPr>
            <a:spLocks noGrp="1"/>
          </p:cNvSpPr>
          <p:nvPr>
            <p:ph type="title"/>
          </p:nvPr>
        </p:nvSpPr>
        <p:spPr>
          <a:xfrm>
            <a:off x="660400" y="609600"/>
            <a:ext cx="5440363" cy="987723"/>
          </a:xfrm>
          <a:prstGeom prst="rect">
            <a:avLst/>
          </a:prstGeom>
        </p:spPr>
        <p:txBody>
          <a:bodyPr/>
          <a:lstStyle>
            <a:lvl1pPr defTabSz="484886">
              <a:defRPr sz="5146" spc="823"/>
            </a:lvl1pPr>
          </a:lstStyle>
          <a:p>
            <a:pPr lvl="0">
              <a:defRPr sz="1800" cap="none" spc="0">
                <a:solidFill>
                  <a:srgbClr val="000000"/>
                </a:solidFill>
              </a:defRPr>
            </a:pPr>
            <a:r>
              <a:rPr sz="5146" cap="all" spc="823">
                <a:solidFill>
                  <a:srgbClr val="FFFFFF"/>
                </a:solidFill>
              </a:rPr>
              <a:t>tools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p>
            <a:pPr lvl="0" defTabSz="549148">
              <a:defRPr sz="1800" cap="none" spc="0">
                <a:solidFill>
                  <a:srgbClr val="000000"/>
                </a:solidFill>
              </a:defRPr>
            </a:pPr>
            <a:r>
              <a:rPr sz="4230" cap="all" spc="676">
                <a:solidFill>
                  <a:srgbClr val="FFFFFF"/>
                </a:solidFill>
              </a:rPr>
              <a:t>user friendly </a:t>
            </a:r>
            <a:r>
              <a:rPr sz="4230" u="sng" cap="all" spc="676">
                <a:solidFill>
                  <a:srgbClr val="FFFFFF"/>
                </a:solidFill>
                <a:hlinkClick r:id="rId2"/>
              </a:rPr>
              <a:t>website</a:t>
            </a:r>
          </a:p>
        </p:txBody>
      </p:sp>
      <p:sp>
        <p:nvSpPr>
          <p:cNvPr id="75" name="Shape 75"/>
          <p:cNvSpPr>
            <a:spLocks noGrp="1"/>
          </p:cNvSpPr>
          <p:nvPr>
            <p:ph type="body" idx="1"/>
          </p:nvPr>
        </p:nvSpPr>
        <p:spPr>
          <a:xfrm>
            <a:off x="787400" y="2374900"/>
            <a:ext cx="5080000" cy="6057900"/>
          </a:xfrm>
          <a:prstGeom prst="rect">
            <a:avLst/>
          </a:prstGeom>
        </p:spPr>
        <p:txBody>
          <a:bodyPr/>
          <a:lstStyle/>
          <a:p>
            <a:pPr lvl="0">
              <a:defRPr sz="1800">
                <a:solidFill>
                  <a:srgbClr val="000000"/>
                </a:solidFill>
              </a:defRPr>
            </a:pPr>
            <a:r>
              <a:rPr sz="3000">
                <a:solidFill>
                  <a:srgbClr val="FFFFFF"/>
                </a:solidFill>
              </a:rPr>
              <a:t>Concise content and readability</a:t>
            </a:r>
          </a:p>
          <a:p>
            <a:pPr lvl="0">
              <a:defRPr sz="1800">
                <a:solidFill>
                  <a:srgbClr val="000000"/>
                </a:solidFill>
              </a:defRPr>
            </a:pPr>
            <a:r>
              <a:rPr sz="3000">
                <a:solidFill>
                  <a:srgbClr val="FFFFFF"/>
                </a:solidFill>
              </a:rPr>
              <a:t>Improve navigation</a:t>
            </a:r>
          </a:p>
          <a:p>
            <a:pPr lvl="0">
              <a:defRPr sz="1800">
                <a:solidFill>
                  <a:srgbClr val="000000"/>
                </a:solidFill>
              </a:defRPr>
            </a:pPr>
            <a:r>
              <a:rPr sz="3000">
                <a:solidFill>
                  <a:srgbClr val="FFFFFF"/>
                </a:solidFill>
              </a:rPr>
              <a:t>Speed up the site</a:t>
            </a:r>
          </a:p>
        </p:txBody>
      </p:sp>
      <p:pic>
        <p:nvPicPr>
          <p:cNvPr id="76" name="Screen Shot 2015-05-11 at 22.46.18.png"/>
          <p:cNvPicPr/>
          <p:nvPr/>
        </p:nvPicPr>
        <p:blipFill>
          <a:blip r:embed="rId3" cstate="print">
            <a:extLst/>
          </a:blip>
          <a:stretch>
            <a:fillRect/>
          </a:stretch>
        </p:blipFill>
        <p:spPr>
          <a:xfrm>
            <a:off x="6331198" y="3670300"/>
            <a:ext cx="5486401" cy="37211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143917994_2881x1992.jpeg"/>
          <p:cNvPicPr/>
          <p:nvPr/>
        </p:nvPicPr>
        <p:blipFill>
          <a:blip r:embed="rId2" cstate="print">
            <a:extLst/>
          </a:blip>
          <a:srcRect l="4190" t="258" r="4105" b="269"/>
          <a:stretch>
            <a:fillRect/>
          </a:stretch>
        </p:blipFill>
        <p:spPr>
          <a:xfrm>
            <a:off x="0" y="0"/>
            <a:ext cx="13004800" cy="9753600"/>
          </a:xfrm>
          <a:prstGeom prst="rect">
            <a:avLst/>
          </a:prstGeom>
          <a:ln w="12700">
            <a:miter lim="400000"/>
          </a:ln>
        </p:spPr>
      </p:pic>
      <p:sp>
        <p:nvSpPr>
          <p:cNvPr id="79" name="Shape 79"/>
          <p:cNvSpPr>
            <a:spLocks noGrp="1"/>
          </p:cNvSpPr>
          <p:nvPr>
            <p:ph type="title"/>
          </p:nvPr>
        </p:nvSpPr>
        <p:spPr>
          <a:prstGeom prst="rect">
            <a:avLst/>
          </a:prstGeom>
        </p:spPr>
        <p:txBody>
          <a:bodyPr/>
          <a:lstStyle/>
          <a:p>
            <a:pPr lvl="0">
              <a:defRPr sz="1800" cap="none" spc="0">
                <a:solidFill>
                  <a:srgbClr val="000000"/>
                </a:solidFill>
              </a:defRPr>
            </a:pPr>
            <a:r>
              <a:rPr sz="6200" cap="all" spc="992">
                <a:solidFill>
                  <a:srgbClr val="FFFFFF"/>
                </a:solidFill>
              </a:rPr>
              <a:t>clear timeline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558800" y="3594100"/>
            <a:ext cx="8174584" cy="1156197"/>
          </a:xfrm>
          <a:prstGeom prst="rect">
            <a:avLst/>
          </a:prstGeom>
        </p:spPr>
        <p:txBody>
          <a:bodyPr lIns="88900" tIns="88900" rIns="88900" bIns="88900"/>
          <a:lstStyle>
            <a:lvl1pPr defTabSz="531622">
              <a:defRPr sz="5642" spc="902"/>
            </a:lvl1pPr>
          </a:lstStyle>
          <a:p>
            <a:pPr lvl="0">
              <a:defRPr sz="1800" cap="none" spc="0">
                <a:solidFill>
                  <a:srgbClr val="000000"/>
                </a:solidFill>
              </a:defRPr>
            </a:pPr>
            <a:r>
              <a:rPr sz="5642" cap="all" spc="902">
                <a:solidFill>
                  <a:srgbClr val="FFFFFF"/>
                </a:solidFill>
              </a:rPr>
              <a:t>some examples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Screen Shot 2015-05-11 at 21.19.41.png"/>
          <p:cNvPicPr/>
          <p:nvPr/>
        </p:nvPicPr>
        <p:blipFill>
          <a:blip r:embed="rId2" cstate="print">
            <a:extLst/>
          </a:blip>
          <a:srcRect r="7965"/>
          <a:stretch>
            <a:fillRect/>
          </a:stretch>
        </p:blipFill>
        <p:spPr>
          <a:xfrm>
            <a:off x="6722668" y="4828041"/>
            <a:ext cx="6061866" cy="4085318"/>
          </a:xfrm>
          <a:prstGeom prst="rect">
            <a:avLst/>
          </a:prstGeom>
          <a:ln w="12700">
            <a:miter lim="400000"/>
          </a:ln>
        </p:spPr>
      </p:pic>
      <p:pic>
        <p:nvPicPr>
          <p:cNvPr id="84" name="Screen Shot 2015-05-11 at 21.20.28.png"/>
          <p:cNvPicPr/>
          <p:nvPr/>
        </p:nvPicPr>
        <p:blipFill>
          <a:blip r:embed="rId3" cstate="print">
            <a:extLst/>
          </a:blip>
          <a:srcRect r="11668"/>
          <a:stretch>
            <a:fillRect/>
          </a:stretch>
        </p:blipFill>
        <p:spPr>
          <a:xfrm>
            <a:off x="6724500" y="481336"/>
            <a:ext cx="6058050" cy="4091928"/>
          </a:xfrm>
          <a:prstGeom prst="rect">
            <a:avLst/>
          </a:prstGeom>
          <a:ln w="12700">
            <a:miter lim="400000"/>
          </a:ln>
        </p:spPr>
      </p:pic>
      <p:pic>
        <p:nvPicPr>
          <p:cNvPr id="85" name="Screen Shot 2015-05-11 at 21.18.45.png"/>
          <p:cNvPicPr/>
          <p:nvPr/>
        </p:nvPicPr>
        <p:blipFill>
          <a:blip r:embed="rId4" cstate="print">
            <a:extLst/>
          </a:blip>
          <a:srcRect l="498" r="18527"/>
          <a:stretch>
            <a:fillRect/>
          </a:stretch>
        </p:blipFill>
        <p:spPr>
          <a:xfrm>
            <a:off x="101600" y="4820438"/>
            <a:ext cx="6502400" cy="4100524"/>
          </a:xfrm>
          <a:prstGeom prst="rect">
            <a:avLst/>
          </a:prstGeom>
          <a:ln w="12700">
            <a:miter lim="400000"/>
          </a:ln>
        </p:spPr>
      </p:pic>
      <p:pic>
        <p:nvPicPr>
          <p:cNvPr id="86" name="Screen Shot 2015-05-11 at 21.29.51.png"/>
          <p:cNvPicPr/>
          <p:nvPr/>
        </p:nvPicPr>
        <p:blipFill>
          <a:blip r:embed="rId5" cstate="print">
            <a:extLst/>
          </a:blip>
          <a:srcRect l="7396" r="7396"/>
          <a:stretch>
            <a:fillRect/>
          </a:stretch>
        </p:blipFill>
        <p:spPr>
          <a:xfrm>
            <a:off x="101600" y="485549"/>
            <a:ext cx="6502400" cy="408350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558800" y="3594100"/>
            <a:ext cx="6343899" cy="1103015"/>
          </a:xfrm>
          <a:prstGeom prst="rect">
            <a:avLst/>
          </a:prstGeom>
        </p:spPr>
        <p:txBody>
          <a:bodyPr lIns="88900" tIns="88900" rIns="88900" bIns="88900"/>
          <a:lstStyle>
            <a:lvl1pPr defTabSz="502412">
              <a:defRPr sz="5332" spc="853"/>
            </a:lvl1pPr>
          </a:lstStyle>
          <a:p>
            <a:pPr lvl="0">
              <a:defRPr sz="1800" cap="none" spc="0">
                <a:solidFill>
                  <a:srgbClr val="000000"/>
                </a:solidFill>
              </a:defRPr>
            </a:pPr>
            <a:r>
              <a:rPr sz="5332" cap="all" spc="853">
                <a:solidFill>
                  <a:srgbClr val="FFFFFF"/>
                </a:solidFill>
              </a:rPr>
              <a:t>WHY IT WORKS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Screen Shot 2015-05-11 at 21.35.19.png"/>
          <p:cNvPicPr/>
          <p:nvPr/>
        </p:nvPicPr>
        <p:blipFill>
          <a:blip r:embed="rId2" cstate="print">
            <a:extLst/>
          </a:blip>
          <a:stretch>
            <a:fillRect/>
          </a:stretch>
        </p:blipFill>
        <p:spPr>
          <a:xfrm>
            <a:off x="6096000" y="1733320"/>
            <a:ext cx="6502400" cy="6286960"/>
          </a:xfrm>
          <a:prstGeom prst="rect">
            <a:avLst/>
          </a:prstGeom>
          <a:ln w="12700">
            <a:miter lim="400000"/>
          </a:ln>
        </p:spPr>
      </p:pic>
      <p:sp>
        <p:nvSpPr>
          <p:cNvPr id="91" name="Shape 9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RU4CHILDREN</a:t>
            </a:r>
          </a:p>
        </p:txBody>
      </p:sp>
      <p:sp>
        <p:nvSpPr>
          <p:cNvPr id="92" name="Shape 92"/>
          <p:cNvSpPr>
            <a:spLocks noGrp="1"/>
          </p:cNvSpPr>
          <p:nvPr>
            <p:ph type="body" idx="1"/>
          </p:nvPr>
        </p:nvSpPr>
        <p:spPr>
          <a:xfrm>
            <a:off x="660400" y="1847850"/>
            <a:ext cx="5080000" cy="6057900"/>
          </a:xfrm>
          <a:prstGeom prst="rect">
            <a:avLst/>
          </a:prstGeom>
        </p:spPr>
        <p:txBody>
          <a:bodyPr/>
          <a:lstStyle/>
          <a:p>
            <a:pPr marL="295275" lvl="0" indent="-295275" defTabSz="438150">
              <a:spcBef>
                <a:spcPts val="2400"/>
              </a:spcBef>
              <a:defRPr sz="1800">
                <a:solidFill>
                  <a:srgbClr val="000000"/>
                </a:solidFill>
              </a:defRPr>
            </a:pPr>
            <a:r>
              <a:rPr sz="2250">
                <a:solidFill>
                  <a:srgbClr val="FFFFFF"/>
                </a:solidFill>
              </a:rPr>
              <a:t>The homepage provides information about the organization as you scroll down. An arrow is there to let visitors know that they should scroll down and some parallax effects are used.</a:t>
            </a:r>
          </a:p>
          <a:p>
            <a:pPr marL="295275" lvl="0" indent="-295275" defTabSz="438150">
              <a:spcBef>
                <a:spcPts val="2400"/>
              </a:spcBef>
              <a:defRPr sz="1800">
                <a:solidFill>
                  <a:srgbClr val="000000"/>
                </a:solidFill>
              </a:defRPr>
            </a:pPr>
            <a:r>
              <a:rPr sz="2250">
                <a:solidFill>
                  <a:srgbClr val="FFFFFF"/>
                </a:solidFill>
              </a:rPr>
              <a:t>There are several powerful images of the children being impacted.</a:t>
            </a:r>
          </a:p>
          <a:p>
            <a:pPr marL="295275" lvl="0" indent="-295275" defTabSz="438150">
              <a:spcBef>
                <a:spcPts val="2400"/>
              </a:spcBef>
              <a:defRPr sz="1800">
                <a:solidFill>
                  <a:srgbClr val="000000"/>
                </a:solidFill>
              </a:defRPr>
            </a:pPr>
            <a:r>
              <a:rPr sz="2250">
                <a:solidFill>
                  <a:srgbClr val="FFFFFF"/>
                </a:solidFill>
              </a:rPr>
              <a:t>Organization information can be found on the “About” page. Donations can also be made through the site.</a:t>
            </a:r>
          </a:p>
          <a:p>
            <a:pPr marL="295275" lvl="0" indent="-295275" defTabSz="438150">
              <a:spcBef>
                <a:spcPts val="2400"/>
              </a:spcBef>
              <a:defRPr sz="1800">
                <a:solidFill>
                  <a:srgbClr val="000000"/>
                </a:solidFill>
              </a:defRPr>
            </a:pPr>
            <a:r>
              <a:rPr sz="2250" u="sng">
                <a:solidFill>
                  <a:srgbClr val="FFFFFF"/>
                </a:solidFill>
                <a:hlinkClick r:id="rId3"/>
              </a:rPr>
              <a:t>http://www.ru4children.org/#home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Screen Shot 2015-05-11 at 21.42.55.png"/>
          <p:cNvPicPr/>
          <p:nvPr/>
        </p:nvPicPr>
        <p:blipFill>
          <a:blip r:embed="rId2" cstate="print">
            <a:extLst/>
          </a:blip>
          <a:srcRect l="204" r="204"/>
          <a:stretch>
            <a:fillRect/>
          </a:stretch>
        </p:blipFill>
        <p:spPr>
          <a:xfrm>
            <a:off x="6502400" y="2299816"/>
            <a:ext cx="6502400" cy="5153968"/>
          </a:xfrm>
          <a:prstGeom prst="rect">
            <a:avLst/>
          </a:prstGeom>
          <a:ln w="12700">
            <a:miter lim="400000"/>
          </a:ln>
        </p:spPr>
      </p:pic>
      <p:sp>
        <p:nvSpPr>
          <p:cNvPr id="95" name="Shape 95"/>
          <p:cNvSpPr>
            <a:spLocks noGrp="1"/>
          </p:cNvSpPr>
          <p:nvPr>
            <p:ph type="title"/>
          </p:nvPr>
        </p:nvSpPr>
        <p:spPr>
          <a:prstGeom prst="rect">
            <a:avLst/>
          </a:prstGeom>
        </p:spPr>
        <p:txBody>
          <a:bodyPr/>
          <a:lstStyle>
            <a:lvl1pPr defTabSz="414781">
              <a:defRPr sz="3195" spc="511"/>
            </a:lvl1pPr>
          </a:lstStyle>
          <a:p>
            <a:pPr lvl="0">
              <a:defRPr sz="1800" cap="none" spc="0">
                <a:solidFill>
                  <a:srgbClr val="000000"/>
                </a:solidFill>
              </a:defRPr>
            </a:pPr>
            <a:r>
              <a:rPr sz="3195" cap="all" spc="511">
                <a:solidFill>
                  <a:srgbClr val="FFFFFF"/>
                </a:solidFill>
              </a:rPr>
              <a:t>Crossroads adaptive athletic alliance</a:t>
            </a:r>
          </a:p>
        </p:txBody>
      </p:sp>
      <p:sp>
        <p:nvSpPr>
          <p:cNvPr id="96" name="Shape 96"/>
          <p:cNvSpPr>
            <a:spLocks noGrp="1"/>
          </p:cNvSpPr>
          <p:nvPr>
            <p:ph type="body" idx="1"/>
          </p:nvPr>
        </p:nvSpPr>
        <p:spPr>
          <a:xfrm>
            <a:off x="660400" y="2597150"/>
            <a:ext cx="5080000" cy="6057900"/>
          </a:xfrm>
          <a:prstGeom prst="rect">
            <a:avLst/>
          </a:prstGeom>
        </p:spPr>
        <p:txBody>
          <a:bodyPr/>
          <a:lstStyle/>
          <a:p>
            <a:pPr marL="267715" lvl="0" indent="-267715" defTabSz="397256">
              <a:spcBef>
                <a:spcPts val="2100"/>
              </a:spcBef>
              <a:defRPr sz="1800">
                <a:solidFill>
                  <a:srgbClr val="000000"/>
                </a:solidFill>
              </a:defRPr>
            </a:pPr>
            <a:r>
              <a:rPr sz="2040">
                <a:solidFill>
                  <a:srgbClr val="FFFFFF"/>
                </a:solidFill>
              </a:rPr>
              <a:t>An organization bio, program information, and upcoming events can be easily found through the navigation menu.</a:t>
            </a:r>
          </a:p>
          <a:p>
            <a:pPr marL="267715" lvl="0" indent="-267715" defTabSz="397256">
              <a:spcBef>
                <a:spcPts val="2100"/>
              </a:spcBef>
              <a:defRPr sz="1800">
                <a:solidFill>
                  <a:srgbClr val="000000"/>
                </a:solidFill>
              </a:defRPr>
            </a:pPr>
            <a:r>
              <a:rPr sz="2040">
                <a:solidFill>
                  <a:srgbClr val="FFFFFF"/>
                </a:solidFill>
              </a:rPr>
              <a:t>The large photos in the homepage slider show people involved and being impacted by the work of the organization.</a:t>
            </a:r>
          </a:p>
          <a:p>
            <a:pPr marL="267715" lvl="0" indent="-267715" defTabSz="397256">
              <a:spcBef>
                <a:spcPts val="2100"/>
              </a:spcBef>
              <a:defRPr sz="1800">
                <a:solidFill>
                  <a:srgbClr val="000000"/>
                </a:solidFill>
              </a:defRPr>
            </a:pPr>
            <a:r>
              <a:rPr sz="2040">
                <a:solidFill>
                  <a:srgbClr val="FFFFFF"/>
                </a:solidFill>
              </a:rPr>
              <a:t>There is a “donate” button clearly visible on the homepage.</a:t>
            </a:r>
          </a:p>
          <a:p>
            <a:pPr marL="267715" lvl="0" indent="-267715" defTabSz="397256">
              <a:spcBef>
                <a:spcPts val="2100"/>
              </a:spcBef>
              <a:defRPr sz="1800">
                <a:solidFill>
                  <a:srgbClr val="000000"/>
                </a:solidFill>
              </a:defRPr>
            </a:pPr>
            <a:r>
              <a:rPr sz="2040">
                <a:solidFill>
                  <a:srgbClr val="FFFFFF"/>
                </a:solidFill>
              </a:rPr>
              <a:t>Videos are also included on the site, and there is even a place to submit your own video.</a:t>
            </a:r>
          </a:p>
          <a:p>
            <a:pPr marL="267715" lvl="0" indent="-267715" defTabSz="397256">
              <a:spcBef>
                <a:spcPts val="2100"/>
              </a:spcBef>
              <a:defRPr sz="1800">
                <a:solidFill>
                  <a:srgbClr val="000000"/>
                </a:solidFill>
              </a:defRPr>
            </a:pPr>
            <a:r>
              <a:rPr sz="2040" u="sng">
                <a:solidFill>
                  <a:srgbClr val="FFFFFF"/>
                </a:solidFill>
                <a:hlinkClick r:id="rId3"/>
              </a:rPr>
              <a:t>http://crossroadsalliance.org/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143917994_2881x1992.jpeg"/>
          <p:cNvPicPr/>
          <p:nvPr/>
        </p:nvPicPr>
        <p:blipFill>
          <a:blip r:embed="rId2" cstate="print">
            <a:extLst/>
          </a:blip>
          <a:srcRect l="4190" t="258" r="4105" b="269"/>
          <a:stretch>
            <a:fillRect/>
          </a:stretch>
        </p:blipFill>
        <p:spPr>
          <a:xfrm>
            <a:off x="0" y="0"/>
            <a:ext cx="13004800" cy="9753600"/>
          </a:xfrm>
          <a:prstGeom prst="rect">
            <a:avLst/>
          </a:prstGeom>
          <a:ln w="12700">
            <a:miter lim="400000"/>
          </a:ln>
        </p:spPr>
      </p:pic>
      <p:sp>
        <p:nvSpPr>
          <p:cNvPr id="40" name="Shape 40"/>
          <p:cNvSpPr>
            <a:spLocks noGrp="1"/>
          </p:cNvSpPr>
          <p:nvPr>
            <p:ph type="title"/>
          </p:nvPr>
        </p:nvSpPr>
        <p:spPr>
          <a:prstGeom prst="rect">
            <a:avLst/>
          </a:prstGeom>
        </p:spPr>
        <p:txBody>
          <a:bodyPr/>
          <a:lstStyle/>
          <a:p>
            <a:pPr lvl="0">
              <a:defRPr sz="1800" cap="none" spc="0">
                <a:solidFill>
                  <a:srgbClr val="000000"/>
                </a:solidFill>
              </a:defRPr>
            </a:pPr>
            <a:r>
              <a:rPr sz="6200" cap="all" spc="992">
                <a:solidFill>
                  <a:srgbClr val="FFFFFF"/>
                </a:solidFill>
              </a:rPr>
              <a:t>Think it through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Screen Shot 2015-05-11 at 21.37.34.png"/>
          <p:cNvPicPr/>
          <p:nvPr/>
        </p:nvPicPr>
        <p:blipFill>
          <a:blip r:embed="rId2" cstate="print">
            <a:extLst/>
          </a:blip>
          <a:stretch>
            <a:fillRect/>
          </a:stretch>
        </p:blipFill>
        <p:spPr>
          <a:xfrm>
            <a:off x="6108700" y="1602258"/>
            <a:ext cx="6502400" cy="6549084"/>
          </a:xfrm>
          <a:prstGeom prst="rect">
            <a:avLst/>
          </a:prstGeom>
          <a:ln w="12700">
            <a:miter lim="400000"/>
          </a:ln>
        </p:spPr>
      </p:pic>
      <p:sp>
        <p:nvSpPr>
          <p:cNvPr id="99" name="Shape 9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Ford foundation</a:t>
            </a:r>
          </a:p>
        </p:txBody>
      </p:sp>
      <p:sp>
        <p:nvSpPr>
          <p:cNvPr id="100" name="Shape 100"/>
          <p:cNvSpPr>
            <a:spLocks noGrp="1"/>
          </p:cNvSpPr>
          <p:nvPr>
            <p:ph type="body" idx="1"/>
          </p:nvPr>
        </p:nvSpPr>
        <p:spPr>
          <a:xfrm>
            <a:off x="558800" y="2343150"/>
            <a:ext cx="5080000" cy="6057900"/>
          </a:xfrm>
          <a:prstGeom prst="rect">
            <a:avLst/>
          </a:prstGeom>
        </p:spPr>
        <p:txBody>
          <a:bodyPr/>
          <a:lstStyle/>
          <a:p>
            <a:pPr marL="287401" lvl="0" indent="-287401" defTabSz="426466">
              <a:spcBef>
                <a:spcPts val="2300"/>
              </a:spcBef>
              <a:defRPr sz="1800">
                <a:solidFill>
                  <a:srgbClr val="000000"/>
                </a:solidFill>
              </a:defRPr>
            </a:pPr>
            <a:r>
              <a:rPr sz="2190">
                <a:solidFill>
                  <a:srgbClr val="FFFFFF"/>
                </a:solidFill>
              </a:rPr>
              <a:t>Scrolling over the “Issues” button opens up a list of the issues and initiatives that are being addressed by the foundation.</a:t>
            </a:r>
          </a:p>
          <a:p>
            <a:pPr marL="287401" lvl="0" indent="-287401" defTabSz="426466">
              <a:spcBef>
                <a:spcPts val="2300"/>
              </a:spcBef>
              <a:defRPr sz="1800">
                <a:solidFill>
                  <a:srgbClr val="000000"/>
                </a:solidFill>
              </a:defRPr>
            </a:pPr>
            <a:r>
              <a:rPr sz="2190">
                <a:solidFill>
                  <a:srgbClr val="FFFFFF"/>
                </a:solidFill>
              </a:rPr>
              <a:t>The “About Us” link includes all kinds of organization information that visitors will find helpful.</a:t>
            </a:r>
          </a:p>
          <a:p>
            <a:pPr marL="287401" lvl="0" indent="-287401" defTabSz="426466">
              <a:spcBef>
                <a:spcPts val="2300"/>
              </a:spcBef>
              <a:defRPr sz="1800">
                <a:solidFill>
                  <a:srgbClr val="000000"/>
                </a:solidFill>
              </a:defRPr>
            </a:pPr>
            <a:r>
              <a:rPr sz="2190">
                <a:solidFill>
                  <a:srgbClr val="FFFFFF"/>
                </a:solidFill>
              </a:rPr>
              <a:t>The “Join Mailing List” link in the header is highlighted, which helps the organization to grow a list of people who are interested in their work and allows them to stay in touch.</a:t>
            </a:r>
          </a:p>
          <a:p>
            <a:pPr marL="287401" lvl="0" indent="-287401" defTabSz="426466">
              <a:spcBef>
                <a:spcPts val="2300"/>
              </a:spcBef>
              <a:defRPr sz="1800">
                <a:solidFill>
                  <a:srgbClr val="000000"/>
                </a:solidFill>
              </a:defRPr>
            </a:pPr>
            <a:r>
              <a:rPr sz="2190" u="sng">
                <a:solidFill>
                  <a:srgbClr val="FFFFFF"/>
                </a:solidFill>
                <a:hlinkClick r:id="rId3"/>
              </a:rPr>
              <a:t>http://www.fordfoundation.org/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Screen Shot 2015-05-11 at 21.39.54.png"/>
          <p:cNvPicPr/>
          <p:nvPr/>
        </p:nvPicPr>
        <p:blipFill>
          <a:blip r:embed="rId2" cstate="print">
            <a:extLst/>
          </a:blip>
          <a:stretch>
            <a:fillRect/>
          </a:stretch>
        </p:blipFill>
        <p:spPr>
          <a:xfrm>
            <a:off x="6197600" y="2670870"/>
            <a:ext cx="6502400" cy="4411860"/>
          </a:xfrm>
          <a:prstGeom prst="rect">
            <a:avLst/>
          </a:prstGeom>
          <a:ln w="12700">
            <a:miter lim="400000"/>
          </a:ln>
        </p:spPr>
      </p:pic>
      <p:sp>
        <p:nvSpPr>
          <p:cNvPr id="103" name="Shape 103"/>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one</a:t>
            </a:r>
          </a:p>
        </p:txBody>
      </p:sp>
      <p:sp>
        <p:nvSpPr>
          <p:cNvPr id="104" name="Shape 104"/>
          <p:cNvSpPr>
            <a:spLocks noGrp="1"/>
          </p:cNvSpPr>
          <p:nvPr>
            <p:ph type="body" idx="1"/>
          </p:nvPr>
        </p:nvSpPr>
        <p:spPr>
          <a:xfrm>
            <a:off x="660400" y="1847850"/>
            <a:ext cx="5080000" cy="6057900"/>
          </a:xfrm>
          <a:prstGeom prst="rect">
            <a:avLst/>
          </a:prstGeom>
        </p:spPr>
        <p:txBody>
          <a:bodyPr/>
          <a:lstStyle/>
          <a:p>
            <a:pPr marL="295275" lvl="0" indent="-295275" defTabSz="438150">
              <a:spcBef>
                <a:spcPts val="2400"/>
              </a:spcBef>
              <a:defRPr sz="1800">
                <a:solidFill>
                  <a:srgbClr val="000000"/>
                </a:solidFill>
              </a:defRPr>
            </a:pPr>
            <a:r>
              <a:rPr sz="2250">
                <a:solidFill>
                  <a:srgbClr val="FFFFFF"/>
                </a:solidFill>
              </a:rPr>
              <a:t>The site uses a very clean design style.</a:t>
            </a:r>
          </a:p>
          <a:p>
            <a:pPr marL="295275" lvl="0" indent="-295275" defTabSz="438150">
              <a:spcBef>
                <a:spcPts val="2400"/>
              </a:spcBef>
              <a:defRPr sz="1800">
                <a:solidFill>
                  <a:srgbClr val="000000"/>
                </a:solidFill>
              </a:defRPr>
            </a:pPr>
            <a:r>
              <a:rPr sz="2250">
                <a:solidFill>
                  <a:srgbClr val="FFFFFF"/>
                </a:solidFill>
              </a:rPr>
              <a:t>The design is responsive, so it looks great on any device or screen.</a:t>
            </a:r>
          </a:p>
          <a:p>
            <a:pPr marL="295275" lvl="0" indent="-295275" defTabSz="438150">
              <a:spcBef>
                <a:spcPts val="2400"/>
              </a:spcBef>
              <a:defRPr sz="1800">
                <a:solidFill>
                  <a:srgbClr val="000000"/>
                </a:solidFill>
              </a:defRPr>
            </a:pPr>
            <a:r>
              <a:rPr sz="2250">
                <a:solidFill>
                  <a:srgbClr val="FFFFFF"/>
                </a:solidFill>
              </a:rPr>
              <a:t>The “Take Action” link in the navigation menu allows visitors to get involved.</a:t>
            </a:r>
          </a:p>
          <a:p>
            <a:pPr marL="295275" lvl="0" indent="-295275" defTabSz="438150">
              <a:spcBef>
                <a:spcPts val="2400"/>
              </a:spcBef>
              <a:defRPr sz="1800">
                <a:solidFill>
                  <a:srgbClr val="000000"/>
                </a:solidFill>
              </a:defRPr>
            </a:pPr>
            <a:r>
              <a:rPr sz="2250">
                <a:solidFill>
                  <a:srgbClr val="FFFFFF"/>
                </a:solidFill>
              </a:rPr>
              <a:t>Information about the organization and its purpose can be easily found on the “About ONE” and “The Issues” pages.</a:t>
            </a:r>
          </a:p>
          <a:p>
            <a:pPr marL="295275" lvl="0" indent="-295275" defTabSz="438150">
              <a:spcBef>
                <a:spcPts val="2400"/>
              </a:spcBef>
              <a:defRPr sz="1800">
                <a:solidFill>
                  <a:srgbClr val="000000"/>
                </a:solidFill>
              </a:defRPr>
            </a:pPr>
            <a:r>
              <a:rPr sz="2250" u="sng">
                <a:solidFill>
                  <a:srgbClr val="FFFFFF"/>
                </a:solidFill>
                <a:hlinkClick r:id="rId3"/>
              </a:rPr>
              <a:t>http://www.one.org/us/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70000" y="6578600"/>
            <a:ext cx="10464800" cy="5207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1100" cap="all" spc="176">
                <a:solidFill>
                  <a:srgbClr val="55D7FF"/>
                </a:solidFill>
              </a:rPr>
              <a:t>–</a:t>
            </a:r>
            <a:r>
              <a:rPr sz="1100" u="sng" cap="all" spc="176">
                <a:solidFill>
                  <a:srgbClr val="55D7FF"/>
                </a:solidFill>
                <a:hlinkClick r:id="rId2"/>
              </a:rPr>
              <a:t>civicnations.com</a:t>
            </a:r>
          </a:p>
        </p:txBody>
      </p:sp>
      <p:sp>
        <p:nvSpPr>
          <p:cNvPr id="107" name="Shape 107"/>
          <p:cNvSpPr/>
          <p:nvPr/>
        </p:nvSpPr>
        <p:spPr>
          <a:xfrm>
            <a:off x="1104900" y="1816100"/>
            <a:ext cx="10464800" cy="419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3400"/>
            </a:lvl1pPr>
          </a:lstStyle>
          <a:p>
            <a:pPr lvl="0">
              <a:defRPr sz="1800">
                <a:solidFill>
                  <a:srgbClr val="000000"/>
                </a:solidFill>
              </a:defRPr>
            </a:pPr>
            <a:r>
              <a:rPr sz="3400">
                <a:solidFill>
                  <a:srgbClr val="FFFFFF"/>
                </a:solidFill>
              </a:rPr>
              <a:t>For NGOs to leverage the web to have the greatest impact, it is critical that they connect with the right audience. It begins with a simple message and is spread through the story of its work and commitment to a culture or cause. An effective website can help any NGO tell its story and enlist the support from its audience.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body" idx="1"/>
          </p:nvPr>
        </p:nvSpPr>
        <p:spPr>
          <a:prstGeom prst="rect">
            <a:avLst/>
          </a:prstGeom>
        </p:spPr>
        <p:txBody>
          <a:bodyPr/>
          <a:lstStyle/>
          <a:p>
            <a:pPr lvl="0">
              <a:defRPr sz="1800">
                <a:solidFill>
                  <a:srgbClr val="000000"/>
                </a:solidFill>
              </a:defRPr>
            </a:pPr>
            <a:r>
              <a:rPr sz="3600" u="sng">
                <a:solidFill>
                  <a:srgbClr val="FFFFFF"/>
                </a:solidFill>
                <a:hlinkClick r:id="rId2"/>
              </a:rPr>
              <a:t>http://www.vandelaydesign.com/best-non-profit-websites/</a:t>
            </a:r>
            <a:endParaRPr sz="3600">
              <a:solidFill>
                <a:srgbClr val="FFFFFF"/>
              </a:solidFill>
            </a:endParaRPr>
          </a:p>
          <a:p>
            <a:pPr lvl="0">
              <a:defRPr sz="1800">
                <a:solidFill>
                  <a:srgbClr val="000000"/>
                </a:solidFill>
              </a:defRPr>
            </a:pPr>
            <a:r>
              <a:rPr sz="3600" u="sng">
                <a:solidFill>
                  <a:srgbClr val="FFFFFF"/>
                </a:solidFill>
                <a:hlinkClick r:id="rId3"/>
              </a:rPr>
              <a:t>http://www.pixellar.com/3136/20-best-designed-ngo-websites-sep-2012/</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1270000" y="1403350"/>
            <a:ext cx="10464800" cy="6946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3600"/>
            </a:lvl1pPr>
          </a:lstStyle>
          <a:p>
            <a:pPr lvl="0">
              <a:defRPr sz="1800">
                <a:solidFill>
                  <a:srgbClr val="000000"/>
                </a:solidFill>
              </a:defRPr>
            </a:pPr>
            <a:r>
              <a:rPr sz="3600">
                <a:solidFill>
                  <a:srgbClr val="FFFFFF"/>
                </a:solidFill>
              </a:rPr>
              <a:t>NGOs depend on funding from governments, foundations, and individuals in order to carry out their mission. But how effective are they at connecting with their audience, eliciting interest, and funding their work? NGOs must create a compelling story that resonates with its audience, which may include funders, government officials, and the recipients of their services. That story is told through the content (words and images) presented across all of their communication channels, and specifically their websites.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660400" y="609600"/>
            <a:ext cx="11684001" cy="3653781"/>
          </a:xfrm>
          <a:prstGeom prst="rect">
            <a:avLst/>
          </a:prstGeom>
        </p:spPr>
        <p:txBody>
          <a:bodyPr/>
          <a:lstStyle>
            <a:lvl1pPr defTabSz="385572">
              <a:defRPr sz="4092" spc="654"/>
            </a:lvl1pPr>
          </a:lstStyle>
          <a:p>
            <a:pPr lvl="0">
              <a:defRPr sz="1800" cap="none" spc="0">
                <a:solidFill>
                  <a:srgbClr val="000000"/>
                </a:solidFill>
              </a:defRPr>
            </a:pPr>
            <a:r>
              <a:rPr sz="4092" cap="all" spc="654">
                <a:solidFill>
                  <a:srgbClr val="FFFFFF"/>
                </a:solidFill>
              </a:rPr>
              <a:t>NGOs can communicate more effectively with their audiences by implementing some simple strategies around their website</a:t>
            </a:r>
          </a:p>
        </p:txBody>
      </p:sp>
      <p:sp>
        <p:nvSpPr>
          <p:cNvPr id="45" name="Shape 45"/>
          <p:cNvSpPr>
            <a:spLocks noGrp="1"/>
          </p:cNvSpPr>
          <p:nvPr>
            <p:ph type="body" idx="1"/>
          </p:nvPr>
        </p:nvSpPr>
        <p:spPr>
          <a:xfrm>
            <a:off x="549176" y="4449216"/>
            <a:ext cx="11906449" cy="4990208"/>
          </a:xfrm>
          <a:prstGeom prst="rect">
            <a:avLst/>
          </a:prstGeom>
        </p:spPr>
        <p:txBody>
          <a:bodyPr/>
          <a:lstStyle/>
          <a:p>
            <a:pPr marL="352425" lvl="0" indent="-352425" defTabSz="438150">
              <a:spcBef>
                <a:spcPts val="3100"/>
              </a:spcBef>
              <a:defRPr sz="1800">
                <a:solidFill>
                  <a:srgbClr val="000000"/>
                </a:solidFill>
              </a:defRPr>
            </a:pPr>
            <a:r>
              <a:rPr sz="2700">
                <a:solidFill>
                  <a:srgbClr val="FFFFFF"/>
                </a:solidFill>
              </a:rPr>
              <a:t>Decide on the scope of the website: visibility, communication, sharing news? </a:t>
            </a:r>
          </a:p>
          <a:p>
            <a:pPr marL="352425" lvl="0" indent="-352425" defTabSz="438150">
              <a:spcBef>
                <a:spcPts val="3100"/>
              </a:spcBef>
              <a:defRPr sz="1800">
                <a:solidFill>
                  <a:srgbClr val="000000"/>
                </a:solidFill>
              </a:defRPr>
            </a:pPr>
            <a:r>
              <a:rPr sz="2700">
                <a:solidFill>
                  <a:srgbClr val="FFFFFF"/>
                </a:solidFill>
              </a:rPr>
              <a:t>Define and state clearly the CORE message to communicate (Brand Identity)</a:t>
            </a:r>
          </a:p>
          <a:p>
            <a:pPr marL="352425" lvl="0" indent="-352425" defTabSz="438150">
              <a:spcBef>
                <a:spcPts val="3100"/>
              </a:spcBef>
              <a:defRPr sz="1800">
                <a:solidFill>
                  <a:srgbClr val="000000"/>
                </a:solidFill>
              </a:defRPr>
            </a:pPr>
            <a:r>
              <a:rPr sz="2700">
                <a:solidFill>
                  <a:srgbClr val="FFFFFF"/>
                </a:solidFill>
              </a:rPr>
              <a:t>Define our audience</a:t>
            </a:r>
          </a:p>
          <a:p>
            <a:pPr marL="352425" lvl="0" indent="-352425" defTabSz="438150">
              <a:spcBef>
                <a:spcPts val="3100"/>
              </a:spcBef>
              <a:defRPr sz="1800">
                <a:solidFill>
                  <a:srgbClr val="000000"/>
                </a:solidFill>
              </a:defRPr>
            </a:pPr>
            <a:r>
              <a:rPr sz="2700">
                <a:solidFill>
                  <a:srgbClr val="FFFFFF"/>
                </a:solidFill>
              </a:rPr>
              <a:t>Develop a simple and effective content strategy</a:t>
            </a:r>
          </a:p>
          <a:p>
            <a:pPr marL="352425" lvl="0" indent="-352425" defTabSz="438150">
              <a:spcBef>
                <a:spcPts val="3100"/>
              </a:spcBef>
              <a:defRPr sz="1800">
                <a:solidFill>
                  <a:srgbClr val="000000"/>
                </a:solidFill>
              </a:defRPr>
            </a:pPr>
            <a:r>
              <a:rPr sz="2700">
                <a:solidFill>
                  <a:srgbClr val="FFFFFF"/>
                </a:solidFill>
              </a:rPr>
              <a:t>Monitor results and tweak as necessary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143917994_2881x1992.jpeg"/>
          <p:cNvPicPr/>
          <p:nvPr/>
        </p:nvPicPr>
        <p:blipFill>
          <a:blip r:embed="rId2" cstate="print">
            <a:extLst/>
          </a:blip>
          <a:srcRect l="4190" t="258" r="4105" b="269"/>
          <a:stretch>
            <a:fillRect/>
          </a:stretch>
        </p:blipFill>
        <p:spPr>
          <a:xfrm>
            <a:off x="0" y="0"/>
            <a:ext cx="13004800" cy="9753600"/>
          </a:xfrm>
          <a:prstGeom prst="rect">
            <a:avLst/>
          </a:prstGeom>
          <a:ln w="12700">
            <a:miter lim="400000"/>
          </a:ln>
        </p:spPr>
      </p:pic>
      <p:sp>
        <p:nvSpPr>
          <p:cNvPr id="48" name="Shape 48"/>
          <p:cNvSpPr>
            <a:spLocks noGrp="1"/>
          </p:cNvSpPr>
          <p:nvPr>
            <p:ph type="title"/>
          </p:nvPr>
        </p:nvSpPr>
        <p:spPr>
          <a:prstGeom prst="rect">
            <a:avLst/>
          </a:prstGeom>
        </p:spPr>
        <p:txBody>
          <a:bodyPr/>
          <a:lstStyle/>
          <a:p>
            <a:pPr lvl="0">
              <a:defRPr sz="1800" cap="none" spc="0">
                <a:solidFill>
                  <a:srgbClr val="000000"/>
                </a:solidFill>
              </a:defRPr>
            </a:pPr>
            <a:r>
              <a:rPr sz="6200" cap="all" spc="992">
                <a:solidFill>
                  <a:srgbClr val="FFFFFF"/>
                </a:solidFill>
              </a:rPr>
              <a:t>Site map and layout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Screen Shot 2015-05-11 at 22.21.38.png"/>
          <p:cNvPicPr/>
          <p:nvPr/>
        </p:nvPicPr>
        <p:blipFill>
          <a:blip r:embed="rId2" cstate="print">
            <a:extLst/>
          </a:blip>
          <a:srcRect l="9417" r="9417"/>
          <a:stretch>
            <a:fillRect/>
          </a:stretch>
        </p:blipFill>
        <p:spPr>
          <a:xfrm>
            <a:off x="6507834" y="174029"/>
            <a:ext cx="6287416" cy="9431125"/>
          </a:xfrm>
          <a:prstGeom prst="rect">
            <a:avLst/>
          </a:prstGeom>
          <a:ln w="12700">
            <a:miter lim="400000"/>
          </a:ln>
        </p:spPr>
      </p:pic>
      <p:sp>
        <p:nvSpPr>
          <p:cNvPr id="51" name="Shape 51"/>
          <p:cNvSpPr>
            <a:spLocks noGrp="1"/>
          </p:cNvSpPr>
          <p:nvPr>
            <p:ph type="title"/>
          </p:nvPr>
        </p:nvSpPr>
        <p:spPr>
          <a:xfrm>
            <a:off x="444500" y="3146077"/>
            <a:ext cx="5613400" cy="3235673"/>
          </a:xfrm>
          <a:prstGeom prst="rect">
            <a:avLst/>
          </a:prstGeom>
        </p:spPr>
        <p:txBody>
          <a:bodyPr/>
          <a:lstStyle>
            <a:lvl1pPr defTabSz="420624">
              <a:defRPr sz="4464" spc="714"/>
            </a:lvl1pPr>
          </a:lstStyle>
          <a:p>
            <a:pPr lvl="0">
              <a:defRPr sz="1800" cap="none" spc="0">
                <a:solidFill>
                  <a:srgbClr val="000000"/>
                </a:solidFill>
              </a:defRPr>
            </a:pPr>
            <a:r>
              <a:rPr sz="4464" cap="all" spc="714">
                <a:solidFill>
                  <a:srgbClr val="FFFFFF"/>
                </a:solidFill>
              </a:rPr>
              <a:t>WHAT do we EXPECT TO FIND ON the web site?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143917994_2881x1992.jpeg"/>
          <p:cNvPicPr/>
          <p:nvPr/>
        </p:nvPicPr>
        <p:blipFill>
          <a:blip r:embed="rId2" cstate="print">
            <a:extLst/>
          </a:blip>
          <a:srcRect l="4190" t="258" r="4105" b="269"/>
          <a:stretch>
            <a:fillRect/>
          </a:stretch>
        </p:blipFill>
        <p:spPr>
          <a:xfrm>
            <a:off x="0" y="0"/>
            <a:ext cx="13004800" cy="9753600"/>
          </a:xfrm>
          <a:prstGeom prst="rect">
            <a:avLst/>
          </a:prstGeom>
          <a:ln w="12700">
            <a:miter lim="400000"/>
          </a:ln>
        </p:spPr>
      </p:pic>
      <p:sp>
        <p:nvSpPr>
          <p:cNvPr id="54" name="Shape 54"/>
          <p:cNvSpPr>
            <a:spLocks noGrp="1"/>
          </p:cNvSpPr>
          <p:nvPr>
            <p:ph type="title"/>
          </p:nvPr>
        </p:nvSpPr>
        <p:spPr>
          <a:prstGeom prst="rect">
            <a:avLst/>
          </a:prstGeom>
        </p:spPr>
        <p:txBody>
          <a:bodyPr/>
          <a:lstStyle/>
          <a:p>
            <a:pPr lvl="0">
              <a:defRPr sz="1800" cap="none" spc="0">
                <a:solidFill>
                  <a:srgbClr val="000000"/>
                </a:solidFill>
              </a:defRPr>
            </a:pPr>
            <a:r>
              <a:rPr sz="6200" cap="all" spc="992">
                <a:solidFill>
                  <a:srgbClr val="FFFFFF"/>
                </a:solidFill>
              </a:rPr>
              <a:t>ANALYSE YOUR STYLE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673100" y="1643955"/>
            <a:ext cx="10296823" cy="1959522"/>
          </a:xfrm>
          <a:prstGeom prst="rect">
            <a:avLst/>
          </a:prstGeom>
        </p:spPr>
        <p:txBody>
          <a:bodyPr/>
          <a:lstStyle>
            <a:lvl1pPr defTabSz="502412">
              <a:defRPr sz="5332" spc="853"/>
            </a:lvl1pPr>
          </a:lstStyle>
          <a:p>
            <a:pPr lvl="0">
              <a:defRPr sz="1800" cap="none" spc="0">
                <a:solidFill>
                  <a:srgbClr val="000000"/>
                </a:solidFill>
              </a:defRPr>
            </a:pPr>
            <a:r>
              <a:rPr sz="5332" cap="all" spc="853">
                <a:solidFill>
                  <a:srgbClr val="FFFFFF"/>
                </a:solidFill>
              </a:rPr>
              <a:t>Do we already have a brand identity?</a:t>
            </a:r>
          </a:p>
        </p:txBody>
      </p:sp>
      <p:sp>
        <p:nvSpPr>
          <p:cNvPr id="57" name="Shape 57"/>
          <p:cNvSpPr>
            <a:spLocks noGrp="1"/>
          </p:cNvSpPr>
          <p:nvPr>
            <p:ph type="body" idx="1"/>
          </p:nvPr>
        </p:nvSpPr>
        <p:spPr>
          <a:xfrm>
            <a:off x="660400" y="3687216"/>
            <a:ext cx="11684000" cy="4732884"/>
          </a:xfrm>
          <a:prstGeom prst="rect">
            <a:avLst/>
          </a:prstGeom>
        </p:spPr>
        <p:txBody>
          <a:bodyPr/>
          <a:lstStyle/>
          <a:p>
            <a:pPr lvl="0">
              <a:defRPr sz="1800">
                <a:solidFill>
                  <a:srgbClr val="000000"/>
                </a:solidFill>
              </a:defRPr>
            </a:pPr>
            <a:r>
              <a:rPr sz="3300">
                <a:solidFill>
                  <a:srgbClr val="FFFFFF"/>
                </a:solidFill>
              </a:rPr>
              <a:t>We will need it!</a:t>
            </a:r>
          </a:p>
          <a:p>
            <a:pPr lvl="0">
              <a:defRPr sz="1800">
                <a:solidFill>
                  <a:srgbClr val="000000"/>
                </a:solidFill>
              </a:defRPr>
            </a:pPr>
            <a:r>
              <a:rPr sz="3300">
                <a:solidFill>
                  <a:srgbClr val="FFFFFF"/>
                </a:solidFill>
              </a:rPr>
              <a:t>Brand Identity - The visible elements of a brand (such as colours, design, logotype, name, symbol) that together identify and distinguish the brand in the consumers' mind.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creen Shot 2015-05-11 at 22.13.10.png"/>
          <p:cNvPicPr/>
          <p:nvPr/>
        </p:nvPicPr>
        <p:blipFill>
          <a:blip r:embed="rId2" cstate="print">
            <a:extLst/>
          </a:blip>
          <a:srcRect t="1624"/>
          <a:stretch>
            <a:fillRect/>
          </a:stretch>
        </p:blipFill>
        <p:spPr>
          <a:xfrm>
            <a:off x="2596743" y="2387600"/>
            <a:ext cx="7811314" cy="4709192"/>
          </a:xfrm>
          <a:prstGeom prst="rect">
            <a:avLst/>
          </a:prstGeom>
          <a:ln w="12700">
            <a:miter lim="400000"/>
          </a:ln>
        </p:spPr>
      </p:pic>
      <p:sp>
        <p:nvSpPr>
          <p:cNvPr id="60" name="Shape 60"/>
          <p:cNvSpPr>
            <a:spLocks noGrp="1"/>
          </p:cNvSpPr>
          <p:nvPr>
            <p:ph type="title"/>
          </p:nvPr>
        </p:nvSpPr>
        <p:spPr>
          <a:xfrm>
            <a:off x="588218" y="720129"/>
            <a:ext cx="11828364" cy="1680171"/>
          </a:xfrm>
          <a:prstGeom prst="rect">
            <a:avLst/>
          </a:prstGeom>
        </p:spPr>
        <p:txBody>
          <a:bodyPr/>
          <a:lstStyle>
            <a:lvl1pPr defTabSz="426466">
              <a:defRPr sz="4526" spc="724"/>
            </a:lvl1pPr>
          </a:lstStyle>
          <a:p>
            <a:pPr lvl="0">
              <a:defRPr sz="1800" cap="none" spc="0">
                <a:solidFill>
                  <a:srgbClr val="000000"/>
                </a:solidFill>
              </a:defRPr>
            </a:pPr>
            <a:r>
              <a:rPr sz="4526" cap="all" spc="724">
                <a:solidFill>
                  <a:srgbClr val="FFFFFF"/>
                </a:solidFill>
              </a:rPr>
              <a:t>brand identity and brand image</a:t>
            </a:r>
          </a:p>
        </p:txBody>
      </p:sp>
      <p:sp>
        <p:nvSpPr>
          <p:cNvPr id="61" name="Shape 61"/>
          <p:cNvSpPr>
            <a:spLocks noGrp="1"/>
          </p:cNvSpPr>
          <p:nvPr>
            <p:ph type="body" idx="1"/>
          </p:nvPr>
        </p:nvSpPr>
        <p:spPr>
          <a:xfrm>
            <a:off x="660400" y="254000"/>
            <a:ext cx="11684000" cy="508000"/>
          </a:xfrm>
          <a:prstGeom prst="rect">
            <a:avLst/>
          </a:prstGeom>
        </p:spPr>
        <p:txBody>
          <a:bodyPr/>
          <a:lstStyle>
            <a:lvl1pPr defTabSz="566674">
              <a:defRPr sz="2328" spc="372"/>
            </a:lvl1pPr>
          </a:lstStyle>
          <a:p>
            <a:pPr lvl="0">
              <a:defRPr sz="1800" cap="none" spc="0">
                <a:solidFill>
                  <a:srgbClr val="000000"/>
                </a:solidFill>
              </a:defRPr>
            </a:pPr>
            <a:r>
              <a:rPr sz="2328" cap="all" spc="372">
                <a:solidFill>
                  <a:srgbClr val="FFFFFF"/>
                </a:solidFill>
              </a:rPr>
              <a:t>where are we</a:t>
            </a:r>
          </a:p>
        </p:txBody>
      </p:sp>
      <p:sp>
        <p:nvSpPr>
          <p:cNvPr id="62" name="Shape 62"/>
          <p:cNvSpPr/>
          <p:nvPr/>
        </p:nvSpPr>
        <p:spPr>
          <a:xfrm>
            <a:off x="660400" y="5947816"/>
            <a:ext cx="11684000" cy="47328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marL="469900" indent="-469900" algn="l">
              <a:spcBef>
                <a:spcPts val="4200"/>
              </a:spcBef>
              <a:buClr>
                <a:srgbClr val="646464"/>
              </a:buClr>
              <a:buSzPct val="90000"/>
              <a:buChar char="•"/>
              <a:defRPr sz="3200"/>
            </a:lvl1pPr>
          </a:lstStyle>
          <a:p>
            <a:pPr lvl="0">
              <a:defRPr sz="1800">
                <a:solidFill>
                  <a:srgbClr val="000000"/>
                </a:solidFill>
              </a:defRPr>
            </a:pPr>
            <a:r>
              <a:rPr sz="3200">
                <a:solidFill>
                  <a:srgbClr val="FFFFFF"/>
                </a:solidFill>
              </a:rPr>
              <a:t>Consistent Voice and Message brings to quality content and building credibility</a:t>
            </a:r>
          </a:p>
        </p:txBody>
      </p:sp>
    </p:spTree>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Aangepast</PresentationFormat>
  <Paragraphs>64</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New_Template1</vt:lpstr>
      <vt:lpstr>Effective NGO website</vt:lpstr>
      <vt:lpstr>Think it through</vt:lpstr>
      <vt:lpstr>Dia 3</vt:lpstr>
      <vt:lpstr>NGOs can communicate more effectively with their audiences by implementing some simple strategies around their website</vt:lpstr>
      <vt:lpstr>Site map and layout</vt:lpstr>
      <vt:lpstr>WHAT do we EXPECT TO FIND ON the web site?</vt:lpstr>
      <vt:lpstr>ANALYSE YOUR STYLE</vt:lpstr>
      <vt:lpstr>Do we already have a brand identity?</vt:lpstr>
      <vt:lpstr>brand identity and brand image</vt:lpstr>
      <vt:lpstr>ANALYsE key elements</vt:lpstr>
      <vt:lpstr>tools and strategies to be used in the near future for website promotion</vt:lpstr>
      <vt:lpstr>tools</vt:lpstr>
      <vt:lpstr>user friendly website</vt:lpstr>
      <vt:lpstr>clear timeline</vt:lpstr>
      <vt:lpstr>some examples</vt:lpstr>
      <vt:lpstr>Dia 16</vt:lpstr>
      <vt:lpstr>WHY IT WORKS</vt:lpstr>
      <vt:lpstr>RU4CHILDREN</vt:lpstr>
      <vt:lpstr>Crossroads adaptive athletic alliance</vt:lpstr>
      <vt:lpstr>Ford foundation</vt:lpstr>
      <vt:lpstr>one</vt:lpstr>
      <vt:lpstr>Dia 22</vt:lpstr>
      <vt:lpstr>Dia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NGO website</dc:title>
  <dc:creator>Emile</dc:creator>
  <cp:lastModifiedBy>Emile van Essen</cp:lastModifiedBy>
  <cp:revision>1</cp:revision>
  <dcterms:modified xsi:type="dcterms:W3CDTF">2015-05-13T13:59:54Z</dcterms:modified>
</cp:coreProperties>
</file>